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1" r:id="rId4"/>
    <p:sldId id="262" r:id="rId5"/>
    <p:sldId id="259" r:id="rId6"/>
    <p:sldId id="264" r:id="rId7"/>
    <p:sldId id="263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30"/>
    <p:restoredTop sz="94599"/>
  </p:normalViewPr>
  <p:slideViewPr>
    <p:cSldViewPr snapToGrid="0" snapToObjects="1">
      <p:cViewPr varScale="1">
        <p:scale>
          <a:sx n="88" d="100"/>
          <a:sy n="88" d="100"/>
        </p:scale>
        <p:origin x="21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7B3408-4474-AF44-BF6D-6E8C03E6F706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F6047C-82AE-3E4F-BF83-49A3E54AB5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048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6047C-82AE-3E4F-BF83-49A3E54AB5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958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F6047C-82AE-3E4F-BF83-49A3E54AB5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54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94155-D695-4B48-8D13-9D4DFB8870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ADA7ED-066E-4942-9CE6-AFDD15CCAD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E323B-74D6-624B-B2B3-53699AA7E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97464-1B68-B24A-AA6A-E21ABDDDB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B7EAB-72BA-0A4D-8C5F-391EBC63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39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C2F34-A5D1-304E-8CCC-9341D6F6F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783FFE-F71B-9144-977F-00A7E4B86A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5871F-F05A-814C-A002-162404FF4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328A-CF8F-1845-9A24-1F28ECC4C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0951D-F8E6-814D-AE89-26E71C31D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45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BBBDA0-8D8A-3D47-9BF3-6EA29CA076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EE24D9-5D3F-104D-AA8A-E22AD609AA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DDB29-FD10-D247-90C8-59D06832D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CD862-5043-A44D-84EE-647FF894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84E0B-5165-EB4B-8329-191AED8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421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0DDF3-8248-8E49-9E73-ECC5643B0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BDE50-ED9D-B144-B7B1-CD8503F6A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5BC11B-C136-A940-818F-A9195FAC2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8BBD1A-1A53-AC45-B806-FEF20ABA4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00CF6-A01B-A24B-B23A-ED3CB4B75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82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E39E4-8970-4446-9F01-73A2BF1D5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4A603-58B2-BE4B-9C69-30BD6ADD5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635A7-BECB-2B4F-AF00-E605A412B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79DA4-9162-E44E-BF16-75F44FFE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577D7-D0C9-7142-91CA-C6B6121FD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83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27A20-128E-F94B-AFEB-06F8204C7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45FE8-8299-4442-A6B0-8DB87B479B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C5FFC-31F9-B645-A946-AB1069533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3D8D8E-1E9D-C44F-9FA0-21D524368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A12FA-BF42-D945-969D-400B8F221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5369D1-D9FE-DA41-B130-4087E9FA7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22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58FDE-2062-C347-AF03-DCDAE5054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4A2463-16C4-A141-949E-EC92A4C76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F59436-FA94-A047-8017-FC9DBF1533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574EBF-ACB8-514B-8F20-4AA1EBE451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D60277-C6D9-1241-B045-5B1EDF13C6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EF707A-0F8C-7646-9088-B220D1347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E8FEED-291A-584B-AE1D-F0FEAD0E9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FB161E-8558-BF4F-B2FE-7C741F1A5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09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68EBF-8233-A147-8E84-02104E05E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2192F2-E691-EB45-9C51-A8EAC540A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75AF49-70C1-5E47-80A3-17A0AEF5F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0FBFD-FA8D-F64F-8E91-0E59C90DD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71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EF4AF2-A3CB-C348-862D-19D9EEAA6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E7AB96-A479-0448-A4DC-618490A1E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F9BA7-5071-DF43-A357-1BB3F6145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4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2CC2D-27F4-2546-A54A-228444033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565B1-05AA-2341-BC1D-224390F76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A6F76B-4CFA-3048-8B17-ED216A8E06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4B8E19-A253-9847-8FC4-C86BEA2D7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923AFA-A345-E946-941A-7D67B1DB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56D17-7FF8-3D49-ABD0-CDE65537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317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004AB-E0D7-AE44-AB1D-DC86CC849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405708-FC7D-054C-B513-939BEEB785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83B7FD-5419-CD49-A593-C0286C4E38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331558-D42F-D141-BA86-B34FDC429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76938-10A4-794D-A3F6-1C4915EF7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EEFEF8-ADE2-4743-A942-1E5DDEE0F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904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EA84B1-135C-BB40-A903-89ABEA212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814A2-240D-084E-B42B-2CDFDD4C5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A4446-CF76-544D-B277-B85D3B4604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F3D355-006E-5340-9F0A-F46EEC33B88C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B35AE-654C-3D4C-8912-1C147A6DF6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3078E-674A-0A4A-8B7A-DCE8DAFFBC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09EE3D-F55B-144F-9BDD-2BBF8C2FA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23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817E3-D75F-7E40-81E0-0C123EA833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Predicting default on</a:t>
            </a:r>
            <a:br>
              <a:rPr lang="en-US" dirty="0"/>
            </a:br>
            <a:r>
              <a:rPr lang="en-US" dirty="0"/>
              <a:t>credit card debt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486D27-1610-3448-B515-CE03CE4F8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3526" y="3509963"/>
            <a:ext cx="9144000" cy="1655762"/>
          </a:xfrm>
        </p:spPr>
        <p:txBody>
          <a:bodyPr/>
          <a:lstStyle/>
          <a:p>
            <a:r>
              <a:rPr lang="en-US" dirty="0"/>
              <a:t>Jason </a:t>
            </a:r>
            <a:r>
              <a:rPr lang="en-US" dirty="0" err="1"/>
              <a:t>Pizzollo</a:t>
            </a:r>
            <a:endParaRPr lang="en-US" dirty="0"/>
          </a:p>
          <a:p>
            <a:r>
              <a:rPr lang="en-US" dirty="0"/>
              <a:t>October 28, 2020</a:t>
            </a:r>
          </a:p>
        </p:txBody>
      </p:sp>
    </p:spTree>
    <p:extLst>
      <p:ext uri="{BB962C8B-B14F-4D97-AF65-F5344CB8AC3E}">
        <p14:creationId xmlns:p14="http://schemas.microsoft.com/office/powerpoint/2010/main" val="1238099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2E6CB-D81F-244F-B89B-9F975AFBE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Kaggle Credit Risk Classification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2826B-9F2F-2144-B245-C74EA2D0E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Data:		30,000 customers</a:t>
            </a:r>
          </a:p>
          <a:p>
            <a:pPr marL="0" indent="0">
              <a:buNone/>
            </a:pPr>
            <a:r>
              <a:rPr lang="en-US" sz="2400" dirty="0"/>
              <a:t>Features:	6 months credit card bill </a:t>
            </a:r>
          </a:p>
          <a:p>
            <a:pPr marL="0" indent="0">
              <a:buNone/>
            </a:pPr>
            <a:r>
              <a:rPr lang="en-US" sz="2400" dirty="0"/>
              <a:t>		6 months payment history</a:t>
            </a:r>
          </a:p>
          <a:p>
            <a:pPr marL="0" indent="0">
              <a:buNone/>
            </a:pPr>
            <a:r>
              <a:rPr lang="en-US" sz="2400" dirty="0"/>
              <a:t>		Age, Gender, Education Level, Marital Status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Label:		Yes/ No (default)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12771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FC328-4587-EC4D-81DA-7F7D6A2E4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157"/>
            <a:ext cx="10515600" cy="1325563"/>
          </a:xfrm>
        </p:spPr>
        <p:txBody>
          <a:bodyPr/>
          <a:lstStyle/>
          <a:p>
            <a:r>
              <a:rPr lang="en-US" dirty="0"/>
              <a:t>Random forest is the best of 6 simple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EB9D7F-1860-5F4C-835D-CB6572157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4727" y="1811008"/>
            <a:ext cx="4902200" cy="3530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CFA24A-D19A-0642-9BAD-234BB7115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0831" y="3244859"/>
            <a:ext cx="2184400" cy="1638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6570A6-E9FB-1440-B2D6-FE0726AD2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432" y="1871168"/>
            <a:ext cx="4377039" cy="318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762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BC695-C08F-8447-9FF6-0AFD20FC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282" y="366639"/>
            <a:ext cx="3633267" cy="1325563"/>
          </a:xfrm>
        </p:spPr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C4A5B629-3F38-0940-8C87-A74A54CB1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899" y="15970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Marginal accuracy improvement</a:t>
            </a:r>
          </a:p>
          <a:p>
            <a:pPr lvl="1"/>
            <a:r>
              <a:rPr lang="en-US" sz="2000" dirty="0"/>
              <a:t>Feature engineering (Debt = Bill - Payment)</a:t>
            </a:r>
          </a:p>
          <a:p>
            <a:pPr lvl="1"/>
            <a:r>
              <a:rPr lang="en-US" sz="2000" dirty="0"/>
              <a:t>B</a:t>
            </a:r>
            <a:r>
              <a:rPr lang="en-US" sz="2000"/>
              <a:t>alance </a:t>
            </a:r>
            <a:r>
              <a:rPr lang="en-US" sz="2000" dirty="0"/>
              <a:t>classes</a:t>
            </a:r>
          </a:p>
          <a:p>
            <a:r>
              <a:rPr lang="en-US" sz="2400" dirty="0"/>
              <a:t>Increase default predictions</a:t>
            </a:r>
          </a:p>
          <a:p>
            <a:pPr lvl="1"/>
            <a:r>
              <a:rPr lang="en-US" sz="2000" dirty="0"/>
              <a:t>Adjust prediction threshold</a:t>
            </a:r>
            <a:endParaRPr lang="en-US" sz="18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0C00E09-6246-5D4C-AFFE-FED6339DB399}"/>
              </a:ext>
            </a:extLst>
          </p:cNvPr>
          <p:cNvSpPr txBox="1">
            <a:spLocks/>
          </p:cNvSpPr>
          <p:nvPr/>
        </p:nvSpPr>
        <p:spPr>
          <a:xfrm>
            <a:off x="6274178" y="0"/>
            <a:ext cx="541154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Final Random Forest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3BC767-AEFC-C34C-88EA-534E7E55F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594" y="3614058"/>
            <a:ext cx="4189488" cy="31142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51E3F7-9637-2D4B-874A-FF5B07AC2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428" y="1029420"/>
            <a:ext cx="5037044" cy="579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745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445BD-9F26-A541-8057-4D5D7F90F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511" y="527170"/>
            <a:ext cx="3305537" cy="2111858"/>
          </a:xfrm>
        </p:spPr>
        <p:txBody>
          <a:bodyPr>
            <a:normAutofit/>
          </a:bodyPr>
          <a:lstStyle/>
          <a:p>
            <a:r>
              <a:rPr lang="en-US" dirty="0"/>
              <a:t>Prediction</a:t>
            </a:r>
            <a:br>
              <a:rPr lang="en-US" dirty="0"/>
            </a:br>
            <a:r>
              <a:rPr lang="en-US" dirty="0"/>
              <a:t>Tool</a:t>
            </a:r>
          </a:p>
        </p:txBody>
      </p:sp>
      <p:pic>
        <p:nvPicPr>
          <p:cNvPr id="4" name="predictor_demo">
            <a:hlinkClick r:id="" action="ppaction://media"/>
            <a:extLst>
              <a:ext uri="{FF2B5EF4-FFF2-40B4-BE49-F238E27FC236}">
                <a16:creationId xmlns:a16="http://schemas.microsoft.com/office/drawing/2014/main" id="{58D4435A-4630-6940-AE6C-BA8423E6DB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21517" y="139485"/>
            <a:ext cx="5130796" cy="601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74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445BD-9F26-A541-8057-4D5D7F90F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511" y="527169"/>
            <a:ext cx="3305537" cy="3393901"/>
          </a:xfrm>
        </p:spPr>
        <p:txBody>
          <a:bodyPr>
            <a:normAutofit/>
          </a:bodyPr>
          <a:lstStyle/>
          <a:p>
            <a:r>
              <a:rPr lang="en-US" dirty="0"/>
              <a:t>Visualizing</a:t>
            </a:r>
            <a:br>
              <a:rPr lang="en-US" dirty="0"/>
            </a:br>
            <a:r>
              <a:rPr lang="en-US" dirty="0"/>
              <a:t>Default ~ debt + age</a:t>
            </a:r>
          </a:p>
        </p:txBody>
      </p:sp>
      <p:pic>
        <p:nvPicPr>
          <p:cNvPr id="3" name="scatter_demo">
            <a:hlinkClick r:id="" action="ppaction://media"/>
            <a:extLst>
              <a:ext uri="{FF2B5EF4-FFF2-40B4-BE49-F238E27FC236}">
                <a16:creationId xmlns:a16="http://schemas.microsoft.com/office/drawing/2014/main" id="{B07C88D5-4808-744B-B782-26C7A2751F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31475" y="527169"/>
            <a:ext cx="6576817" cy="542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143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3E8EE-0041-004D-82D6-1E423BC6D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predict default for customers with low debt?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E4A3E-4D0C-4A4D-B496-5CC79B5CC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0100" y="1825625"/>
            <a:ext cx="5473700" cy="4351338"/>
          </a:xfrm>
        </p:spPr>
        <p:txBody>
          <a:bodyPr/>
          <a:lstStyle/>
          <a:p>
            <a:r>
              <a:rPr lang="en-US" dirty="0"/>
              <a:t>Additional data would help:</a:t>
            </a:r>
          </a:p>
          <a:p>
            <a:pPr lvl="1"/>
            <a:r>
              <a:rPr lang="en-US" dirty="0"/>
              <a:t>Longer credit history</a:t>
            </a:r>
          </a:p>
          <a:p>
            <a:pPr lvl="1"/>
            <a:r>
              <a:rPr lang="en-US" dirty="0"/>
              <a:t>Credit score</a:t>
            </a:r>
          </a:p>
          <a:p>
            <a:pPr lvl="1"/>
            <a:r>
              <a:rPr lang="en-US" dirty="0"/>
              <a:t>Employment status</a:t>
            </a:r>
          </a:p>
          <a:p>
            <a:pPr lvl="1"/>
            <a:r>
              <a:rPr lang="en-US" dirty="0"/>
              <a:t>Income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9996FC-2ACF-A94F-971D-2A02A86F6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36" y="2389415"/>
            <a:ext cx="51181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22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68B1A-A166-284A-A6CB-8B1D01BB4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68B87-6BC4-E745-B142-F498CFA14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7800"/>
            <a:ext cx="10515600" cy="1295399"/>
          </a:xfrm>
        </p:spPr>
        <p:txBody>
          <a:bodyPr>
            <a:normAutofit/>
          </a:bodyPr>
          <a:lstStyle/>
          <a:p>
            <a:r>
              <a:rPr lang="en-US" dirty="0"/>
              <a:t>Noisy data, but…</a:t>
            </a:r>
          </a:p>
          <a:p>
            <a:pPr lvl="1"/>
            <a:r>
              <a:rPr lang="en-US" dirty="0"/>
              <a:t>Good accuracy (~0.81) out of the box</a:t>
            </a:r>
          </a:p>
          <a:p>
            <a:pPr lvl="1"/>
            <a:r>
              <a:rPr lang="en-US" dirty="0"/>
              <a:t>Edge cases make predictions difficult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ADEA8C6-C497-5946-9F76-E05CC8B86817}"/>
              </a:ext>
            </a:extLst>
          </p:cNvPr>
          <p:cNvSpPr txBox="1">
            <a:spLocks/>
          </p:cNvSpPr>
          <p:nvPr/>
        </p:nvSpPr>
        <p:spPr>
          <a:xfrm>
            <a:off x="838200" y="2549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Next Steps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0FE3A73-8927-4E47-AA24-BF27C27FC715}"/>
              </a:ext>
            </a:extLst>
          </p:cNvPr>
          <p:cNvSpPr txBox="1">
            <a:spLocks/>
          </p:cNvSpPr>
          <p:nvPr/>
        </p:nvSpPr>
        <p:spPr>
          <a:xfrm>
            <a:off x="838200" y="3875088"/>
            <a:ext cx="10515600" cy="1743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Making a better model:</a:t>
            </a:r>
          </a:p>
          <a:p>
            <a:pPr lvl="1"/>
            <a:r>
              <a:rPr lang="en-US" dirty="0" err="1"/>
              <a:t>Ensembling</a:t>
            </a:r>
            <a:r>
              <a:rPr lang="en-US" dirty="0"/>
              <a:t>/ boosting/ stacking</a:t>
            </a:r>
          </a:p>
          <a:p>
            <a:pPr lvl="1"/>
            <a:r>
              <a:rPr lang="en-US" dirty="0"/>
              <a:t>Additional feature engineering (maybe)</a:t>
            </a:r>
          </a:p>
        </p:txBody>
      </p:sp>
    </p:spTree>
    <p:extLst>
      <p:ext uri="{BB962C8B-B14F-4D97-AF65-F5344CB8AC3E}">
        <p14:creationId xmlns:p14="http://schemas.microsoft.com/office/powerpoint/2010/main" val="155275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1117</TotalTime>
  <Words>166</Words>
  <Application>Microsoft Macintosh PowerPoint</Application>
  <PresentationFormat>Widescreen</PresentationFormat>
  <Paragraphs>36</Paragraphs>
  <Slides>8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Predicting default on credit card debt</vt:lpstr>
      <vt:lpstr>Kaggle Credit Risk Classification Dataset</vt:lpstr>
      <vt:lpstr>Random forest is the best of 6 simple models</vt:lpstr>
      <vt:lpstr>Optimization</vt:lpstr>
      <vt:lpstr>Prediction Tool</vt:lpstr>
      <vt:lpstr>Visualizing Default ~ debt + age</vt:lpstr>
      <vt:lpstr>How to predict default for customers with low debt?</vt:lpstr>
      <vt:lpstr>Conclusions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default on credit card debt</dc:title>
  <dc:creator>Microsoft Office User</dc:creator>
  <cp:lastModifiedBy>Microsoft Office User</cp:lastModifiedBy>
  <cp:revision>37</cp:revision>
  <dcterms:created xsi:type="dcterms:W3CDTF">2020-10-27T18:31:09Z</dcterms:created>
  <dcterms:modified xsi:type="dcterms:W3CDTF">2020-10-29T21:34:54Z</dcterms:modified>
</cp:coreProperties>
</file>

<file path=docProps/thumbnail.jpeg>
</file>